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uce" charset="1" panose="00000500000000000000"/>
      <p:regular r:id="rId27"/>
    </p:embeddedFont>
    <p:embeddedFont>
      <p:font typeface="Inter" charset="1" panose="020B0502030000000004"/>
      <p:regular r:id="rId28"/>
    </p:embeddedFont>
    <p:embeddedFont>
      <p:font typeface="Inter Bold" charset="1" panose="020B0802030000000004"/>
      <p:regular r:id="rId29"/>
    </p:embeddedFont>
    <p:embeddedFont>
      <p:font typeface="Inter Italics" charset="1" panose="020B0502030000000004"/>
      <p:regular r:id="rId30"/>
    </p:embeddedFont>
    <p:embeddedFont>
      <p:font typeface="Open Sauce Bold" charset="1" panose="00000800000000000000"/>
      <p:regular r:id="rId31"/>
    </p:embeddedFont>
    <p:embeddedFont>
      <p:font typeface="Canva Sans" charset="1" panose="020B05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35661" y="0"/>
            <a:ext cx="9852339" cy="10287000"/>
            <a:chOff x="0" y="0"/>
            <a:chExt cx="25948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4855">
                  <a:moveTo>
                    <a:pt x="0" y="0"/>
                  </a:moveTo>
                  <a:lnTo>
                    <a:pt x="2594855" y="0"/>
                  </a:lnTo>
                  <a:lnTo>
                    <a:pt x="2594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5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5661" y="0"/>
            <a:ext cx="8122617" cy="10287000"/>
            <a:chOff x="0" y="0"/>
            <a:chExt cx="739015" cy="935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015" cy="935935"/>
            </a:xfrm>
            <a:custGeom>
              <a:avLst/>
              <a:gdLst/>
              <a:ahLst/>
              <a:cxnLst/>
              <a:rect r="r" b="b" t="t" l="l"/>
              <a:pathLst>
                <a:path h="935935" w="739015">
                  <a:moveTo>
                    <a:pt x="0" y="0"/>
                  </a:moveTo>
                  <a:lnTo>
                    <a:pt x="739015" y="0"/>
                  </a:lnTo>
                  <a:lnTo>
                    <a:pt x="739015" y="935935"/>
                  </a:lnTo>
                  <a:lnTo>
                    <a:pt x="0" y="935935"/>
                  </a:lnTo>
                  <a:close/>
                </a:path>
              </a:pathLst>
            </a:custGeom>
            <a:blipFill>
              <a:blip r:embed="rId2"/>
              <a:stretch>
                <a:fillRect l="-34430" t="0" r="-3443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653922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916207" y="8512784"/>
            <a:ext cx="1116307" cy="1098040"/>
          </a:xfrm>
          <a:custGeom>
            <a:avLst/>
            <a:gdLst/>
            <a:ahLst/>
            <a:cxnLst/>
            <a:rect r="r" b="b" t="t" l="l"/>
            <a:pathLst>
              <a:path h="1098040" w="1116307">
                <a:moveTo>
                  <a:pt x="0" y="0"/>
                </a:moveTo>
                <a:lnTo>
                  <a:pt x="1116307" y="0"/>
                </a:lnTo>
                <a:lnTo>
                  <a:pt x="1116307" y="1098041"/>
                </a:lnTo>
                <a:lnTo>
                  <a:pt x="0" y="109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607" y="1225196"/>
            <a:ext cx="8033104" cy="8033104"/>
          </a:xfrm>
          <a:custGeom>
            <a:avLst/>
            <a:gdLst/>
            <a:ahLst/>
            <a:cxnLst/>
            <a:rect r="r" b="b" t="t" l="l"/>
            <a:pathLst>
              <a:path h="8033104" w="8033104">
                <a:moveTo>
                  <a:pt x="0" y="0"/>
                </a:moveTo>
                <a:lnTo>
                  <a:pt x="8033104" y="0"/>
                </a:lnTo>
                <a:lnTo>
                  <a:pt x="8033104" y="8033104"/>
                </a:lnTo>
                <a:lnTo>
                  <a:pt x="0" y="8033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368546"/>
            <a:ext cx="6737363" cy="361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3"/>
              </a:lnSpc>
            </a:pPr>
            <a:r>
              <a:rPr lang="en-US" sz="11724" spc="-597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ZUDIO -</a:t>
            </a:r>
          </a:p>
          <a:p>
            <a:pPr algn="l">
              <a:lnSpc>
                <a:spcPts val="5748"/>
              </a:lnSpc>
            </a:pPr>
          </a:p>
          <a:p>
            <a:pPr algn="l">
              <a:lnSpc>
                <a:spcPts val="5748"/>
              </a:lnSpc>
            </a:pPr>
            <a:r>
              <a:rPr lang="en-US" sz="5925" spc="-302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A BUSINESS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69579"/>
            <a:ext cx="4076105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28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BY SYED AYMAAN SAQIB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381789"/>
            <a:ext cx="9144000" cy="13050579"/>
            <a:chOff x="0" y="0"/>
            <a:chExt cx="2408296" cy="3437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3437189"/>
            </a:xfrm>
            <a:custGeom>
              <a:avLst/>
              <a:gdLst/>
              <a:ahLst/>
              <a:cxnLst/>
              <a:rect r="r" b="b" t="t" l="l"/>
              <a:pathLst>
                <a:path h="3437189" w="2408296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3394010"/>
                  </a:lnTo>
                  <a:cubicBezTo>
                    <a:pt x="2408296" y="3405462"/>
                    <a:pt x="2403747" y="3416445"/>
                    <a:pt x="2395649" y="3424542"/>
                  </a:cubicBezTo>
                  <a:cubicBezTo>
                    <a:pt x="2387551" y="3432640"/>
                    <a:pt x="2376568" y="3437189"/>
                    <a:pt x="2365116" y="3437189"/>
                  </a:cubicBezTo>
                  <a:lnTo>
                    <a:pt x="43180" y="3437189"/>
                  </a:lnTo>
                  <a:cubicBezTo>
                    <a:pt x="19332" y="3437189"/>
                    <a:pt x="0" y="3417857"/>
                    <a:pt x="0" y="3394010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3475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3761" y="4856752"/>
            <a:ext cx="7059546" cy="4924965"/>
          </a:xfrm>
          <a:custGeom>
            <a:avLst/>
            <a:gdLst/>
            <a:ahLst/>
            <a:cxnLst/>
            <a:rect r="r" b="b" t="t" l="l"/>
            <a:pathLst>
              <a:path h="4924965" w="7059546">
                <a:moveTo>
                  <a:pt x="0" y="0"/>
                </a:moveTo>
                <a:lnTo>
                  <a:pt x="7059545" y="0"/>
                </a:lnTo>
                <a:lnTo>
                  <a:pt x="7059545" y="4924966"/>
                </a:lnTo>
                <a:lnTo>
                  <a:pt x="0" y="492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0"/>
            <a:ext cx="7512731" cy="10287000"/>
          </a:xfrm>
          <a:custGeom>
            <a:avLst/>
            <a:gdLst/>
            <a:ahLst/>
            <a:cxnLst/>
            <a:rect r="r" b="b" t="t" l="l"/>
            <a:pathLst>
              <a:path h="10287000" w="7512731">
                <a:moveTo>
                  <a:pt x="0" y="0"/>
                </a:moveTo>
                <a:lnTo>
                  <a:pt x="7512731" y="0"/>
                </a:lnTo>
                <a:lnTo>
                  <a:pt x="7512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-95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06094"/>
            <a:ext cx="7059546" cy="371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26"/>
              </a:lnSpc>
              <a:spcBef>
                <a:spcPct val="0"/>
              </a:spcBef>
            </a:pPr>
            <a:r>
              <a:rPr lang="en-US" sz="7449" spc="-379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Sales Performance by Product 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882828"/>
            <a:ext cx="7512731" cy="632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59" indent="-29532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5" spc="-43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Dominant Product Category:</a:t>
            </a:r>
            <a:r>
              <a:rPr lang="en-US" sz="2735" spc="-43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T-shirts significantly outperform all other categories, with approximately 88 units sold per minute. This indicates a strong demand for t-shirts.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  <a:p>
            <a:pPr algn="l" marL="590659" indent="-29532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5" spc="-43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Categories: </a:t>
            </a:r>
            <a:r>
              <a:rPr lang="en-US" sz="2735" spc="-43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Denim and Fragrances have similar sales figures, around 20 units per minute, while Lipsticks have the lowest sales at approximately 17 units per minute.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  <a:p>
            <a:pPr algn="l" marL="590659" indent="-29532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5" spc="-43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Overall Trend:</a:t>
            </a:r>
            <a:r>
              <a:rPr lang="en-US" sz="2735" spc="-43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There is a clear disparity in sales performance among the product categories. T-shirts are the most popular, while the other three categories have considerably lower sales.</a:t>
            </a:r>
          </a:p>
        </p:txBody>
      </p:sp>
      <p:sp>
        <p:nvSpPr>
          <p:cNvPr name="AutoShape 9" id="9"/>
          <p:cNvSpPr/>
          <p:nvPr/>
        </p:nvSpPr>
        <p:spPr>
          <a:xfrm>
            <a:off x="16675781" y="-1381789"/>
            <a:ext cx="0" cy="1237201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4565" y="0"/>
            <a:ext cx="8033435" cy="10287000"/>
            <a:chOff x="0" y="0"/>
            <a:chExt cx="211580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580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15802">
                  <a:moveTo>
                    <a:pt x="0" y="0"/>
                  </a:moveTo>
                  <a:lnTo>
                    <a:pt x="2115802" y="0"/>
                  </a:lnTo>
                  <a:lnTo>
                    <a:pt x="21158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1580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73539" y="0"/>
            <a:ext cx="6984739" cy="10287000"/>
            <a:chOff x="0" y="0"/>
            <a:chExt cx="635488" cy="935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488" cy="935935"/>
            </a:xfrm>
            <a:custGeom>
              <a:avLst/>
              <a:gdLst/>
              <a:ahLst/>
              <a:cxnLst/>
              <a:rect r="r" b="b" t="t" l="l"/>
              <a:pathLst>
                <a:path h="935935" w="635488">
                  <a:moveTo>
                    <a:pt x="0" y="0"/>
                  </a:moveTo>
                  <a:lnTo>
                    <a:pt x="635488" y="0"/>
                  </a:lnTo>
                  <a:lnTo>
                    <a:pt x="635488" y="935935"/>
                  </a:lnTo>
                  <a:lnTo>
                    <a:pt x="0" y="935935"/>
                  </a:lnTo>
                  <a:close/>
                </a:path>
              </a:pathLst>
            </a:custGeom>
            <a:blipFill>
              <a:blip r:embed="rId2"/>
              <a:stretch>
                <a:fillRect l="0" t="-10488" r="0" b="-1048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653922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08422" y="1009650"/>
            <a:ext cx="8635578" cy="774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199" spc="-163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Trends Identified:</a:t>
            </a:r>
          </a:p>
          <a:p>
            <a:pPr algn="l">
              <a:lnSpc>
                <a:spcPts val="3074"/>
              </a:lnSpc>
            </a:pPr>
          </a:p>
          <a:p>
            <a:pPr algn="l" marL="539749" indent="-269875" lvl="1">
              <a:lnSpc>
                <a:spcPts val="3074"/>
              </a:lnSpc>
              <a:buAutoNum type="arabicPeriod" startAt="1"/>
            </a:pPr>
            <a:r>
              <a:rPr lang="en-US" b="true" sz="2499" spc="-127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2499" spc="-127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Regional Dominance:</a:t>
            </a:r>
          </a:p>
          <a:p>
            <a:pPr algn="l">
              <a:lnSpc>
                <a:spcPts val="3074"/>
              </a:lnSpc>
            </a:pPr>
          </a:p>
          <a:p>
            <a:pPr algn="l" marL="1079499" indent="-359833" lvl="2">
              <a:lnSpc>
                <a:spcPts val="3074"/>
              </a:lnSpc>
              <a:buFont typeface="Arial"/>
              <a:buChar char="⚬"/>
            </a:pPr>
            <a:r>
              <a:rPr lang="en-US" sz="2499" spc="-127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The "Others" category suggests that smaller states or less prominent regions collectively host a significant portion of the stores, highlighting decentralization in store distribution.</a:t>
            </a:r>
          </a:p>
          <a:p>
            <a:pPr algn="l">
              <a:lnSpc>
                <a:spcPts val="3074"/>
              </a:lnSpc>
            </a:pPr>
          </a:p>
          <a:p>
            <a:pPr algn="l">
              <a:lnSpc>
                <a:spcPts val="3074"/>
              </a:lnSpc>
            </a:pPr>
            <a:r>
              <a:rPr lang="en-US" sz="2499" spc="-127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sz="2499" spc="-127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</a:t>
            </a:r>
            <a:r>
              <a:rPr lang="en-US" sz="2499" spc="-127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Balanced Presence in Key States:</a:t>
            </a:r>
          </a:p>
          <a:p>
            <a:pPr algn="l">
              <a:lnSpc>
                <a:spcPts val="3074"/>
              </a:lnSpc>
            </a:pPr>
          </a:p>
          <a:p>
            <a:pPr algn="l" marL="1079499" indent="-359833" lvl="2">
              <a:lnSpc>
                <a:spcPts val="3074"/>
              </a:lnSpc>
              <a:buFont typeface="Arial"/>
              <a:buChar char="⚬"/>
            </a:pPr>
            <a:r>
              <a:rPr lang="en-US" sz="2499" spc="-127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Maharashtra and Gujarat are key markets with similar store counts and percentages, indicating their importance for business operations.</a:t>
            </a:r>
          </a:p>
          <a:p>
            <a:pPr algn="l">
              <a:lnSpc>
                <a:spcPts val="3074"/>
              </a:lnSpc>
            </a:pPr>
          </a:p>
          <a:p>
            <a:pPr algn="l">
              <a:lnSpc>
                <a:spcPts val="3074"/>
              </a:lnSpc>
            </a:pPr>
            <a:r>
              <a:rPr lang="en-US" sz="2499" spc="-127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  <a:r>
              <a:rPr lang="en-US" sz="2499" spc="-127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3. </a:t>
            </a:r>
            <a:r>
              <a:rPr lang="en-US" sz="2499" spc="-127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Potential Growth Opportunity in Delhi:</a:t>
            </a:r>
          </a:p>
          <a:p>
            <a:pPr algn="l">
              <a:lnSpc>
                <a:spcPts val="3074"/>
              </a:lnSpc>
            </a:pPr>
          </a:p>
          <a:p>
            <a:pPr algn="l" marL="1079499" indent="-359833" lvl="2">
              <a:lnSpc>
                <a:spcPts val="3074"/>
              </a:lnSpc>
              <a:buFont typeface="Arial"/>
              <a:buChar char="⚬"/>
            </a:pPr>
            <a:r>
              <a:rPr lang="en-US" sz="2499" spc="-127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Delhi's low store count could signal untapped potential for expansion in this region.</a:t>
            </a:r>
          </a:p>
          <a:p>
            <a:pPr algn="l">
              <a:lnSpc>
                <a:spcPts val="307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18318" cy="10287000"/>
            <a:chOff x="0" y="0"/>
            <a:chExt cx="2269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9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9845">
                  <a:moveTo>
                    <a:pt x="0" y="0"/>
                  </a:moveTo>
                  <a:lnTo>
                    <a:pt x="2269845" y="0"/>
                  </a:lnTo>
                  <a:lnTo>
                    <a:pt x="2269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984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8579" y="4901752"/>
            <a:ext cx="6505306" cy="4356548"/>
          </a:xfrm>
          <a:custGeom>
            <a:avLst/>
            <a:gdLst/>
            <a:ahLst/>
            <a:cxnLst/>
            <a:rect r="r" b="b" t="t" l="l"/>
            <a:pathLst>
              <a:path h="4356548" w="6505306">
                <a:moveTo>
                  <a:pt x="0" y="0"/>
                </a:moveTo>
                <a:lnTo>
                  <a:pt x="6505306" y="0"/>
                </a:lnTo>
                <a:lnTo>
                  <a:pt x="6505306" y="4356548"/>
                </a:lnTo>
                <a:lnTo>
                  <a:pt x="0" y="435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766967" y="0"/>
            <a:ext cx="0" cy="102870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18318" y="-832964"/>
            <a:ext cx="8148649" cy="11119964"/>
          </a:xfrm>
          <a:custGeom>
            <a:avLst/>
            <a:gdLst/>
            <a:ahLst/>
            <a:cxnLst/>
            <a:rect r="r" b="b" t="t" l="l"/>
            <a:pathLst>
              <a:path h="11119964" w="8148649">
                <a:moveTo>
                  <a:pt x="0" y="0"/>
                </a:moveTo>
                <a:lnTo>
                  <a:pt x="8148649" y="0"/>
                </a:lnTo>
                <a:lnTo>
                  <a:pt x="8148649" y="11119964"/>
                </a:lnTo>
                <a:lnTo>
                  <a:pt x="0" y="11119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-8240" t="-882" r="-2858" b="-8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8579" y="1209675"/>
            <a:ext cx="5453335" cy="297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3"/>
              </a:lnSpc>
              <a:spcBef>
                <a:spcPct val="0"/>
              </a:spcBef>
            </a:pPr>
            <a:r>
              <a:rPr lang="en-US" sz="8044" spc="-41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Consumer Segments Contribution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0318" y="2027514"/>
            <a:ext cx="6615124" cy="692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30" strike="noStrike" u="none">
                <a:solidFill>
                  <a:srgbClr val="E7E7E7"/>
                </a:solidFill>
                <a:latin typeface="Inter Bold"/>
                <a:ea typeface="Inter Bold"/>
                <a:cs typeface="Inter Bold"/>
                <a:sym typeface="Inter Bold"/>
              </a:rPr>
              <a:t>Women are the largest consumer segment: </a:t>
            </a:r>
            <a:r>
              <a:rPr lang="en-US" sz="2799" spc="30" strike="noStrike" u="none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Women account for 45% of Zudio's sales, making them the most significant customer base.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30" strike="noStrike" u="none">
                <a:solidFill>
                  <a:srgbClr val="E7E7E7"/>
                </a:solidFill>
                <a:latin typeface="Inter Bold"/>
                <a:ea typeface="Inter Bold"/>
                <a:cs typeface="Inter Bold"/>
                <a:sym typeface="Inter Bold"/>
              </a:rPr>
              <a:t>Men are a substantial segment:</a:t>
            </a:r>
            <a:r>
              <a:rPr lang="en-US" sz="2799" spc="30" strike="noStrike" u="none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 Men contribute 35% of sales, indicating a strong male customer base as well.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30" strike="noStrike" u="none">
                <a:solidFill>
                  <a:srgbClr val="E7E7E7"/>
                </a:solidFill>
                <a:latin typeface="Inter Bold"/>
                <a:ea typeface="Inter Bold"/>
                <a:cs typeface="Inter Bold"/>
                <a:sym typeface="Inter Bold"/>
              </a:rPr>
              <a:t>Kids represent a smaller portion:</a:t>
            </a:r>
            <a:r>
              <a:rPr lang="en-US" sz="2799" spc="30" strike="noStrike" u="none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 The kids' segment makes up 20% of sales, the smallest of the three.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2192" y="0"/>
            <a:ext cx="10034003" cy="10287000"/>
            <a:chOff x="0" y="0"/>
            <a:chExt cx="26427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27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42700">
                  <a:moveTo>
                    <a:pt x="0" y="0"/>
                  </a:moveTo>
                  <a:lnTo>
                    <a:pt x="2642700" y="0"/>
                  </a:lnTo>
                  <a:lnTo>
                    <a:pt x="26427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427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527751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5951358" cy="4765520"/>
          </a:xfrm>
          <a:custGeom>
            <a:avLst/>
            <a:gdLst/>
            <a:ahLst/>
            <a:cxnLst/>
            <a:rect r="r" b="b" t="t" l="l"/>
            <a:pathLst>
              <a:path h="4765520" w="5951358">
                <a:moveTo>
                  <a:pt x="0" y="0"/>
                </a:moveTo>
                <a:lnTo>
                  <a:pt x="5951358" y="0"/>
                </a:lnTo>
                <a:lnTo>
                  <a:pt x="5951358" y="4765520"/>
                </a:lnTo>
                <a:lnTo>
                  <a:pt x="0" y="476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83487"/>
            <a:ext cx="7027556" cy="3558359"/>
          </a:xfrm>
          <a:custGeom>
            <a:avLst/>
            <a:gdLst/>
            <a:ahLst/>
            <a:cxnLst/>
            <a:rect r="r" b="b" t="t" l="l"/>
            <a:pathLst>
              <a:path h="3558359" w="7027556">
                <a:moveTo>
                  <a:pt x="0" y="0"/>
                </a:moveTo>
                <a:lnTo>
                  <a:pt x="7027556" y="0"/>
                </a:lnTo>
                <a:lnTo>
                  <a:pt x="7027556" y="3558359"/>
                </a:lnTo>
                <a:lnTo>
                  <a:pt x="0" y="35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90625"/>
            <a:ext cx="5801941" cy="36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9"/>
              </a:lnSpc>
              <a:spcBef>
                <a:spcPct val="0"/>
              </a:spcBef>
            </a:pPr>
            <a:r>
              <a:rPr lang="en-US" sz="7349" spc="-374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Sales Performance During Festivals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4900979"/>
            <a:ext cx="6986437" cy="50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175" indent="-272087" lvl="1">
              <a:lnSpc>
                <a:spcPts val="2696"/>
              </a:lnSpc>
              <a:spcBef>
                <a:spcPct val="0"/>
              </a:spcBef>
              <a:buFont typeface="Arial"/>
              <a:buChar char="•"/>
            </a:pPr>
            <a:r>
              <a:rPr lang="en-US" sz="2520" spc="-4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Diwali sees the highest sales surge (30-40% increase), as consumers shop for festive and ethnic wear.</a:t>
            </a:r>
          </a:p>
          <a:p>
            <a:pPr algn="l">
              <a:lnSpc>
                <a:spcPts val="2696"/>
              </a:lnSpc>
              <a:spcBef>
                <a:spcPct val="0"/>
              </a:spcBef>
            </a:pPr>
          </a:p>
          <a:p>
            <a:pPr algn="l" marL="544175" indent="-272087" lvl="1">
              <a:lnSpc>
                <a:spcPts val="2696"/>
              </a:lnSpc>
              <a:spcBef>
                <a:spcPct val="0"/>
              </a:spcBef>
              <a:buFont typeface="Arial"/>
              <a:buChar char="•"/>
            </a:pPr>
            <a:r>
              <a:rPr lang="en-US" sz="2520" spc="-4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Eid follows with a 15-25% rise, driven by demand for traditional and fusion fashion.</a:t>
            </a:r>
          </a:p>
          <a:p>
            <a:pPr algn="l" marL="544175" indent="-272087" lvl="1">
              <a:lnSpc>
                <a:spcPts val="2696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544175" indent="-272087" lvl="1">
              <a:lnSpc>
                <a:spcPts val="2696"/>
              </a:lnSpc>
              <a:spcBef>
                <a:spcPct val="0"/>
              </a:spcBef>
              <a:buFont typeface="Arial"/>
              <a:buChar char="•"/>
            </a:pPr>
            <a:r>
              <a:rPr lang="en-US" sz="2520" spc="-4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Christmas and New Year sales peak at 20-30%, focusing on partywear and winter collections.</a:t>
            </a:r>
          </a:p>
          <a:p>
            <a:pPr algn="l" marL="544175" indent="-272087" lvl="1">
              <a:lnSpc>
                <a:spcPts val="2696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544175" indent="-272087" lvl="1">
              <a:lnSpc>
                <a:spcPts val="2696"/>
              </a:lnSpc>
              <a:spcBef>
                <a:spcPct val="0"/>
              </a:spcBef>
              <a:buFont typeface="Arial"/>
              <a:buChar char="•"/>
            </a:pPr>
            <a:r>
              <a:rPr lang="en-US" sz="2520" spc="-4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Independence Day and Republic Day contribute to moderate growth (~10-15%) due to discount-led promotions.</a:t>
            </a:r>
          </a:p>
          <a:p>
            <a:pPr algn="l">
              <a:lnSpc>
                <a:spcPts val="26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33466" cy="10287000"/>
            <a:chOff x="0" y="0"/>
            <a:chExt cx="214214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2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2147">
                  <a:moveTo>
                    <a:pt x="0" y="0"/>
                  </a:moveTo>
                  <a:lnTo>
                    <a:pt x="2142147" y="0"/>
                  </a:lnTo>
                  <a:lnTo>
                    <a:pt x="2142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1925"/>
              <a:ext cx="2142147" cy="254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2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805" y="5875972"/>
            <a:ext cx="7641855" cy="3068983"/>
          </a:xfrm>
          <a:custGeom>
            <a:avLst/>
            <a:gdLst/>
            <a:ahLst/>
            <a:cxnLst/>
            <a:rect r="r" b="b" t="t" l="l"/>
            <a:pathLst>
              <a:path h="3068983" w="7641855">
                <a:moveTo>
                  <a:pt x="0" y="0"/>
                </a:moveTo>
                <a:lnTo>
                  <a:pt x="7641856" y="0"/>
                </a:lnTo>
                <a:lnTo>
                  <a:pt x="7641856" y="3068983"/>
                </a:lnTo>
                <a:lnTo>
                  <a:pt x="0" y="306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972814" y="-539975"/>
            <a:ext cx="0" cy="1082697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04039" y="588877"/>
            <a:ext cx="6079151" cy="3981128"/>
          </a:xfrm>
          <a:custGeom>
            <a:avLst/>
            <a:gdLst/>
            <a:ahLst/>
            <a:cxnLst/>
            <a:rect r="r" b="b" t="t" l="l"/>
            <a:pathLst>
              <a:path h="3981128" w="6079151">
                <a:moveTo>
                  <a:pt x="0" y="0"/>
                </a:moveTo>
                <a:lnTo>
                  <a:pt x="6079151" y="0"/>
                </a:lnTo>
                <a:lnTo>
                  <a:pt x="6079151" y="3981128"/>
                </a:lnTo>
                <a:lnTo>
                  <a:pt x="0" y="398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6440"/>
            <a:ext cx="6080281" cy="369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26"/>
              </a:lnSpc>
              <a:spcBef>
                <a:spcPct val="0"/>
              </a:spcBef>
            </a:pPr>
            <a:r>
              <a:rPr lang="en-US" sz="7449" spc="-37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Competitive Analysis (Zudio vs. Peers)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7395" y="5162550"/>
            <a:ext cx="7452440" cy="420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26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0" spc="-11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Price:</a:t>
            </a:r>
            <a:r>
              <a:rPr lang="en-US" sz="2300" spc="-11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  Zudio and Yousta compete on similar low price points, targeting budget-conscious shoppers. Zudio offers slightly more value than VMart. Max Fashion is significantly pricier.</a:t>
            </a:r>
          </a:p>
          <a:p>
            <a:pPr algn="l">
              <a:lnSpc>
                <a:spcPts val="2622"/>
              </a:lnSpc>
              <a:spcBef>
                <a:spcPct val="0"/>
              </a:spcBef>
            </a:pPr>
          </a:p>
          <a:p>
            <a:pPr algn="l" marL="496575" indent="-248288" lvl="1">
              <a:lnSpc>
                <a:spcPts val="26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0" spc="-11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Reach:  </a:t>
            </a:r>
            <a:r>
              <a:rPr lang="en-US" sz="2300" spc="-11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Max Fashion has the most stores, giving it the widest reach. Zudio is second, showing strong expansion. Yousta is building its presence.</a:t>
            </a:r>
          </a:p>
          <a:p>
            <a:pPr algn="l">
              <a:lnSpc>
                <a:spcPts val="2622"/>
              </a:lnSpc>
              <a:spcBef>
                <a:spcPct val="0"/>
              </a:spcBef>
            </a:pPr>
          </a:p>
          <a:p>
            <a:pPr algn="l" marL="496575" indent="-248288" lvl="1">
              <a:lnSpc>
                <a:spcPts val="262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0" spc="-11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Focus:  </a:t>
            </a:r>
            <a:r>
              <a:rPr lang="en-US" sz="2300" spc="-11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Zudio is "fast fashion," competing with Yousta for younger, trend-driven customers. VMart targets families. Max Fashion offers a semi-premium experience.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29142" y="0"/>
            <a:ext cx="8691775" cy="10287000"/>
            <a:chOff x="0" y="0"/>
            <a:chExt cx="22891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91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89192">
                  <a:moveTo>
                    <a:pt x="0" y="0"/>
                  </a:moveTo>
                  <a:lnTo>
                    <a:pt x="2289192" y="0"/>
                  </a:lnTo>
                  <a:lnTo>
                    <a:pt x="22891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91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29142" y="0"/>
            <a:ext cx="6439525" cy="10287000"/>
          </a:xfrm>
          <a:custGeom>
            <a:avLst/>
            <a:gdLst/>
            <a:ahLst/>
            <a:cxnLst/>
            <a:rect r="r" b="b" t="t" l="l"/>
            <a:pathLst>
              <a:path h="10287000" w="6439525">
                <a:moveTo>
                  <a:pt x="0" y="0"/>
                </a:moveTo>
                <a:lnTo>
                  <a:pt x="6439524" y="0"/>
                </a:lnTo>
                <a:lnTo>
                  <a:pt x="6439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394" y="2199752"/>
            <a:ext cx="8745606" cy="592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3973"/>
              </a:lnSpc>
              <a:buFont typeface="Arial"/>
              <a:buChar char="•"/>
            </a:pPr>
            <a:r>
              <a:rPr lang="en-US" b="true" sz="2900" spc="-14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Insight:  </a:t>
            </a:r>
            <a:r>
              <a:rPr lang="en-US" sz="2900" spc="-14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Zudio balances affordability with trendiness, positioned between budget family options and premium private labels. Yousta is a direct threat needing Zudio to maintain trend leadership</a:t>
            </a:r>
            <a:r>
              <a:rPr lang="en-US" b="true" sz="2900" spc="-14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  <a:p>
            <a:pPr algn="l">
              <a:lnSpc>
                <a:spcPts val="3973"/>
              </a:lnSpc>
            </a:pPr>
          </a:p>
          <a:p>
            <a:pPr algn="l" marL="626112" indent="-313056" lvl="1">
              <a:lnSpc>
                <a:spcPts val="3973"/>
              </a:lnSpc>
              <a:buFont typeface="Arial"/>
              <a:buChar char="•"/>
            </a:pPr>
            <a:r>
              <a:rPr lang="en-US" sz="2900" spc="-14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Zudio holds 33% market share in fast fashion.</a:t>
            </a:r>
          </a:p>
          <a:p>
            <a:pPr algn="l">
              <a:lnSpc>
                <a:spcPts val="3973"/>
              </a:lnSpc>
            </a:pPr>
          </a:p>
          <a:p>
            <a:pPr algn="l" marL="626112" indent="-313056" lvl="1">
              <a:lnSpc>
                <a:spcPts val="3973"/>
              </a:lnSpc>
              <a:buFont typeface="Arial"/>
              <a:buChar char="•"/>
            </a:pPr>
            <a:r>
              <a:rPr lang="en-US" sz="2900" spc="-14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Outpaced VMart (26%) and other competitors in store expansion.</a:t>
            </a:r>
          </a:p>
          <a:p>
            <a:pPr algn="l">
              <a:lnSpc>
                <a:spcPts val="3973"/>
              </a:lnSpc>
            </a:pPr>
          </a:p>
          <a:p>
            <a:pPr algn="l" marL="626112" indent="-313056" lvl="1">
              <a:lnSpc>
                <a:spcPts val="3973"/>
              </a:lnSpc>
              <a:buFont typeface="Arial"/>
              <a:buChar char="•"/>
            </a:pPr>
            <a:r>
              <a:rPr lang="en-US" sz="2900" spc="-14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Expansion is focused on Tier I &amp; II cities.</a:t>
            </a:r>
          </a:p>
        </p:txBody>
      </p:sp>
      <p:sp>
        <p:nvSpPr>
          <p:cNvPr name="AutoShape 7" id="7"/>
          <p:cNvSpPr/>
          <p:nvPr/>
        </p:nvSpPr>
        <p:spPr>
          <a:xfrm>
            <a:off x="16268666" y="0"/>
            <a:ext cx="0" cy="1061302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433923"/>
            <a:ext cx="6613119" cy="4367849"/>
          </a:xfrm>
          <a:custGeom>
            <a:avLst/>
            <a:gdLst/>
            <a:ahLst/>
            <a:cxnLst/>
            <a:rect r="r" b="b" t="t" l="l"/>
            <a:pathLst>
              <a:path h="4367849" w="6613119">
                <a:moveTo>
                  <a:pt x="0" y="0"/>
                </a:moveTo>
                <a:lnTo>
                  <a:pt x="6613119" y="0"/>
                </a:lnTo>
                <a:lnTo>
                  <a:pt x="6613119" y="4367849"/>
                </a:lnTo>
                <a:lnTo>
                  <a:pt x="0" y="4367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3273" y="0"/>
            <a:ext cx="9647644" cy="10287000"/>
            <a:chOff x="0" y="0"/>
            <a:chExt cx="254094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09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0943">
                  <a:moveTo>
                    <a:pt x="0" y="0"/>
                  </a:moveTo>
                  <a:lnTo>
                    <a:pt x="2540943" y="0"/>
                  </a:lnTo>
                  <a:lnTo>
                    <a:pt x="25409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09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26292" y="893381"/>
            <a:ext cx="6949166" cy="3461666"/>
          </a:xfrm>
          <a:custGeom>
            <a:avLst/>
            <a:gdLst/>
            <a:ahLst/>
            <a:cxnLst/>
            <a:rect r="r" b="b" t="t" l="l"/>
            <a:pathLst>
              <a:path h="3461666" w="6949166">
                <a:moveTo>
                  <a:pt x="0" y="0"/>
                </a:moveTo>
                <a:lnTo>
                  <a:pt x="6949166" y="0"/>
                </a:lnTo>
                <a:lnTo>
                  <a:pt x="6949166" y="3461666"/>
                </a:lnTo>
                <a:lnTo>
                  <a:pt x="0" y="346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42636"/>
            <a:ext cx="4826909" cy="291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16"/>
              </a:lnSpc>
              <a:spcBef>
                <a:spcPct val="0"/>
              </a:spcBef>
            </a:pPr>
            <a:r>
              <a:rPr lang="en-US" sz="7749" spc="-395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COVID19 And Its EFFECTS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7249775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144000" y="4861876"/>
            <a:ext cx="7353733" cy="468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213" indent="-258606" lvl="1">
              <a:lnSpc>
                <a:spcPts val="3138"/>
              </a:lnSpc>
              <a:buFont typeface="Arial"/>
              <a:buChar char="•"/>
            </a:pPr>
            <a:r>
              <a:rPr lang="en-US" sz="2395" spc="-38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FY21 saw a revenue dip of 18.8%, reflecting the challenges of lockdowns.With restrictions and reduced footfall, Zudio saw temporary revenue contraction, but its parent company, Trent Ltd, maintained financial stability due to diversified revenue streams.</a:t>
            </a:r>
          </a:p>
          <a:p>
            <a:pPr algn="l">
              <a:lnSpc>
                <a:spcPts val="3138"/>
              </a:lnSpc>
            </a:pPr>
          </a:p>
          <a:p>
            <a:pPr algn="l" marL="517213" indent="-258606" lvl="1">
              <a:lnSpc>
                <a:spcPts val="3138"/>
              </a:lnSpc>
              <a:buFont typeface="Arial"/>
              <a:buChar char="•"/>
            </a:pPr>
            <a:r>
              <a:rPr lang="en-US" sz="2395" spc="-38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FY22 sales doubled (100.7% growth) due to aggressive expansion and strong consumer demand post-pandemic.By FY22-FY23, sales rebounded sharply, benefiting from revenge shopping and renewed consumer confidence.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27517"/>
            <a:ext cx="9454556" cy="10829404"/>
            <a:chOff x="0" y="0"/>
            <a:chExt cx="2490089" cy="28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0089" cy="2852189"/>
            </a:xfrm>
            <a:custGeom>
              <a:avLst/>
              <a:gdLst/>
              <a:ahLst/>
              <a:cxnLst/>
              <a:rect r="r" b="b" t="t" l="l"/>
              <a:pathLst>
                <a:path h="2852189" w="2490089">
                  <a:moveTo>
                    <a:pt x="0" y="0"/>
                  </a:moveTo>
                  <a:lnTo>
                    <a:pt x="2490089" y="0"/>
                  </a:lnTo>
                  <a:lnTo>
                    <a:pt x="2490089" y="2852189"/>
                  </a:lnTo>
                  <a:lnTo>
                    <a:pt x="0" y="2852189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90089" cy="289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41986" y="-127517"/>
            <a:ext cx="8514453" cy="10643066"/>
          </a:xfrm>
          <a:custGeom>
            <a:avLst/>
            <a:gdLst/>
            <a:ahLst/>
            <a:cxnLst/>
            <a:rect r="r" b="b" t="t" l="l"/>
            <a:pathLst>
              <a:path h="10643066" w="8514453">
                <a:moveTo>
                  <a:pt x="0" y="0"/>
                </a:moveTo>
                <a:lnTo>
                  <a:pt x="8514453" y="0"/>
                </a:lnTo>
                <a:lnTo>
                  <a:pt x="8514453" y="10643066"/>
                </a:lnTo>
                <a:lnTo>
                  <a:pt x="0" y="10643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930" y="1167384"/>
            <a:ext cx="6952724" cy="79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9"/>
              </a:lnSpc>
              <a:spcBef>
                <a:spcPct val="0"/>
              </a:spcBef>
            </a:pPr>
            <a:r>
              <a:rPr lang="en-US" b="true" sz="2700" spc="-13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Strategies for Survival:</a:t>
            </a:r>
          </a:p>
          <a:p>
            <a:pPr algn="just">
              <a:lnSpc>
                <a:spcPts val="3699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699"/>
              </a:lnSpc>
              <a:buFont typeface="Arial"/>
              <a:buChar char="•"/>
            </a:pPr>
            <a:r>
              <a:rPr lang="en-US" b="true" sz="2700" spc="-13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Cost Efficiency &amp; Lean Operations: </a:t>
            </a:r>
            <a:r>
              <a:rPr lang="en-US" sz="2700" spc="-13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Zudio continued minimizing advertising costs, relying on organic marketing and word-of-mouth.</a:t>
            </a:r>
          </a:p>
          <a:p>
            <a:pPr algn="just">
              <a:lnSpc>
                <a:spcPts val="3699"/>
              </a:lnSpc>
            </a:pPr>
          </a:p>
          <a:p>
            <a:pPr algn="just" marL="582932" indent="-291466" lvl="1">
              <a:lnSpc>
                <a:spcPts val="3699"/>
              </a:lnSpc>
              <a:buFont typeface="Arial"/>
              <a:buChar char="•"/>
            </a:pPr>
            <a:r>
              <a:rPr lang="en-US" b="true" sz="2700" spc="-13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Selective E-commerce Push: </a:t>
            </a:r>
            <a:r>
              <a:rPr lang="en-US" sz="2700" spc="-13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While primarily an offline brand, Zudio adapted by testing online sales in limited cities via Tata’s e-commerce platforms like Tata</a:t>
            </a:r>
            <a:r>
              <a:rPr lang="en-US" b="true" sz="2700" spc="-13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Cliq.</a:t>
            </a:r>
          </a:p>
          <a:p>
            <a:pPr algn="just">
              <a:lnSpc>
                <a:spcPts val="3699"/>
              </a:lnSpc>
            </a:pPr>
          </a:p>
          <a:p>
            <a:pPr algn="just" marL="582932" indent="-291466" lvl="1">
              <a:lnSpc>
                <a:spcPts val="3699"/>
              </a:lnSpc>
              <a:buFont typeface="Arial"/>
              <a:buChar char="•"/>
            </a:pPr>
            <a:r>
              <a:rPr lang="en-US" b="true" sz="2700" spc="-137" strike="noStrike" u="non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Quick Recovery &amp; Expansion Post-Lockdown:</a:t>
            </a:r>
            <a:r>
              <a:rPr lang="en-US" sz="2700" spc="-137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 Post-pandemic, Zudio aggressively resumed store expansions, capitalizing on pent-up demand.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6064" y="0"/>
            <a:ext cx="10511936" cy="10287000"/>
            <a:chOff x="0" y="0"/>
            <a:chExt cx="27685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85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68576">
                  <a:moveTo>
                    <a:pt x="0" y="0"/>
                  </a:moveTo>
                  <a:lnTo>
                    <a:pt x="2768576" y="0"/>
                  </a:lnTo>
                  <a:lnTo>
                    <a:pt x="27685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8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53922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7776064" cy="5587566"/>
          </a:xfrm>
          <a:custGeom>
            <a:avLst/>
            <a:gdLst/>
            <a:ahLst/>
            <a:cxnLst/>
            <a:rect r="r" b="b" t="t" l="l"/>
            <a:pathLst>
              <a:path h="5587566" w="7776064">
                <a:moveTo>
                  <a:pt x="0" y="0"/>
                </a:moveTo>
                <a:lnTo>
                  <a:pt x="7776064" y="0"/>
                </a:lnTo>
                <a:lnTo>
                  <a:pt x="7776064" y="5587566"/>
                </a:lnTo>
                <a:lnTo>
                  <a:pt x="0" y="55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-15415" r="0" b="-237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3201" y="1835102"/>
            <a:ext cx="6176113" cy="208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249" spc="-420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</a:t>
            </a:r>
          </a:p>
          <a:p>
            <a:pPr algn="l">
              <a:lnSpc>
                <a:spcPts val="8001"/>
              </a:lnSpc>
            </a:pPr>
            <a:r>
              <a:rPr lang="en-US" sz="8249" spc="-420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X-Factor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914" y="6369604"/>
            <a:ext cx="7138236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28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r>
              <a:rPr lang="en-US" sz="2599" spc="28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udio follows a low advertising strategy as part of its overall business modelInstead of spending heavily on advertisements, the brand invests in supply chain efficiency, store expansion, and product affordability.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2267" y="516255"/>
            <a:ext cx="7710770" cy="920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Word-of-Mouth Marketing:</a:t>
            </a:r>
            <a:r>
              <a:rPr lang="en-US" sz="2399" spc="26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High customer satisfaction leads to organic brand promotion.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Strategic Store Locations:</a:t>
            </a:r>
            <a:r>
              <a:rPr lang="en-US" sz="2399" spc="26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Presence in high-footfall areas ensures natural visibility.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Social Media &amp; Digital Engagement:</a:t>
            </a:r>
            <a:r>
              <a:rPr lang="en-US" sz="2399" spc="26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Leveraging Instagram and influencer marketing instead of traditional ads.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Strong Tata Brand Trust: </a:t>
            </a:r>
            <a:r>
              <a:rPr lang="en-US" sz="2399" spc="26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Consumers associate Zudio with Trent Ltd’s reputation for quality and affordability.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Affordable Pricing &amp; Trendy Fashion: </a:t>
            </a:r>
            <a:r>
              <a:rPr lang="en-US" sz="2399" spc="26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Ensures consistent customer demand without heavy promotional spe</a:t>
            </a: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nding.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 spc="26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In-Store Experience &amp; Fast Turnover:</a:t>
            </a:r>
            <a:r>
              <a:rPr lang="en-US" sz="2399" spc="26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New collections drive repeat footfall, maintaining high engagement.</a:t>
            </a:r>
          </a:p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8960" y="-203855"/>
            <a:ext cx="12053390" cy="10772349"/>
            <a:chOff x="0" y="0"/>
            <a:chExt cx="3174555" cy="28371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4555" cy="2837162"/>
            </a:xfrm>
            <a:custGeom>
              <a:avLst/>
              <a:gdLst/>
              <a:ahLst/>
              <a:cxnLst/>
              <a:rect r="r" b="b" t="t" l="l"/>
              <a:pathLst>
                <a:path h="2837162" w="3174555">
                  <a:moveTo>
                    <a:pt x="0" y="0"/>
                  </a:moveTo>
                  <a:lnTo>
                    <a:pt x="3174555" y="0"/>
                  </a:lnTo>
                  <a:lnTo>
                    <a:pt x="3174555" y="2837162"/>
                  </a:lnTo>
                  <a:lnTo>
                    <a:pt x="0" y="2837162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74555" cy="287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62654" y="981075"/>
            <a:ext cx="8847604" cy="938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AutoNum type="arabicPeriod" startAt="1"/>
            </a:pPr>
            <a:r>
              <a:rPr lang="en-US" b="true" sz="2535" spc="27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Expansion &amp; Market Penetration: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Expand aggressively in Tier II &amp; III cities.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Strengthen omnichannel presence with e-commerce integration.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Consider international expansion in Southeast Asia &amp; the Middle East.</a:t>
            </a:r>
          </a:p>
          <a:p>
            <a:pPr algn="l">
              <a:lnSpc>
                <a:spcPts val="3549"/>
              </a:lnSpc>
              <a:spcBef>
                <a:spcPct val="0"/>
              </a:spcBef>
            </a:pPr>
          </a:p>
          <a:p>
            <a:pPr algn="l">
              <a:lnSpc>
                <a:spcPts val="3549"/>
              </a:lnSpc>
              <a:spcBef>
                <a:spcPct val="0"/>
              </a:spcBef>
            </a:pPr>
            <a:r>
              <a:rPr lang="en-US" b="true" sz="2535" spc="27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b="true" sz="2535" spc="27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Pricing &amp; Competitive Positioning: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Maintain affordable pricing while introducing premium sub-brands.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Offer personalized discounts and festival-based promotions.</a:t>
            </a:r>
          </a:p>
          <a:p>
            <a:pPr algn="l">
              <a:lnSpc>
                <a:spcPts val="3549"/>
              </a:lnSpc>
              <a:spcBef>
                <a:spcPct val="0"/>
              </a:spcBef>
            </a:pPr>
          </a:p>
          <a:p>
            <a:pPr algn="l">
              <a:lnSpc>
                <a:spcPts val="3549"/>
              </a:lnSpc>
              <a:spcBef>
                <a:spcPct val="0"/>
              </a:spcBef>
            </a:pPr>
            <a:r>
              <a:rPr lang="en-US" b="true" sz="2535" spc="27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  <a:r>
              <a:rPr lang="en-US" b="true" sz="2535" spc="27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.Supply Chain &amp; Operational Efficiency: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Optimize inventory management using AI forecasting.</a:t>
            </a:r>
          </a:p>
          <a:p>
            <a:pPr algn="l" marL="547323" indent="-273661" lvl="1">
              <a:lnSpc>
                <a:spcPts val="3549"/>
              </a:lnSpc>
              <a:spcBef>
                <a:spcPct val="0"/>
              </a:spcBef>
              <a:buFont typeface="Arial"/>
              <a:buChar char="•"/>
            </a:pPr>
            <a:r>
              <a:rPr lang="en-US" sz="2535" spc="27" strike="noStrike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Improve logistics for faster store replenishment.</a:t>
            </a:r>
          </a:p>
          <a:p>
            <a:pPr algn="l">
              <a:lnSpc>
                <a:spcPts val="3549"/>
              </a:lnSpc>
              <a:spcBef>
                <a:spcPct val="0"/>
              </a:spcBef>
            </a:pPr>
          </a:p>
          <a:p>
            <a:pPr algn="l">
              <a:lnSpc>
                <a:spcPts val="3549"/>
              </a:lnSpc>
              <a:spcBef>
                <a:spcPct val="0"/>
              </a:spcBef>
            </a:pPr>
          </a:p>
          <a:p>
            <a:pPr algn="l">
              <a:lnSpc>
                <a:spcPts val="3549"/>
              </a:lnSpc>
              <a:spcBef>
                <a:spcPct val="0"/>
              </a:spcBef>
            </a:pPr>
          </a:p>
          <a:p>
            <a:pPr algn="l">
              <a:lnSpc>
                <a:spcPts val="3549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>
            <a:off x="16633477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3276062" y="-281494"/>
            <a:ext cx="10025022" cy="10568494"/>
          </a:xfrm>
          <a:custGeom>
            <a:avLst/>
            <a:gdLst/>
            <a:ahLst/>
            <a:cxnLst/>
            <a:rect r="r" b="b" t="t" l="l"/>
            <a:pathLst>
              <a:path h="10568494" w="10025022">
                <a:moveTo>
                  <a:pt x="0" y="0"/>
                </a:moveTo>
                <a:lnTo>
                  <a:pt x="10025022" y="0"/>
                </a:lnTo>
                <a:lnTo>
                  <a:pt x="10025022" y="10568494"/>
                </a:lnTo>
                <a:lnTo>
                  <a:pt x="0" y="10568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-542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423" y="2384639"/>
            <a:ext cx="5933761" cy="323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89"/>
              </a:lnSpc>
              <a:spcBef>
                <a:spcPct val="0"/>
              </a:spcBef>
            </a:pPr>
            <a:r>
              <a:rPr lang="en-US" sz="8649" spc="-441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Conclusion and Future Outlook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848" y="6201619"/>
            <a:ext cx="5933761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Zudi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is set to remain the leader in fast fashion with a projected 37% sales CAGR.</a:t>
            </a:r>
          </a:p>
          <a:p>
            <a:pPr algn="just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Trent Ltd (Parent Company) expected to post a 38% PAT CAGR.</a:t>
            </a:r>
          </a:p>
          <a:p>
            <a:pPr algn="just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Target price for Trent Ltd: INR 8,500 (38% upside from CMP of INR 6,161 as of Jan 2025).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3385699"/>
            <a:ext cx="7414279" cy="6901301"/>
            <a:chOff x="0" y="0"/>
            <a:chExt cx="674568" cy="6278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4568" cy="627896"/>
            </a:xfrm>
            <a:custGeom>
              <a:avLst/>
              <a:gdLst/>
              <a:ahLst/>
              <a:cxnLst/>
              <a:rect r="r" b="b" t="t" l="l"/>
              <a:pathLst>
                <a:path h="627896" w="674568">
                  <a:moveTo>
                    <a:pt x="0" y="0"/>
                  </a:moveTo>
                  <a:lnTo>
                    <a:pt x="674568" y="0"/>
                  </a:lnTo>
                  <a:lnTo>
                    <a:pt x="674568" y="627896"/>
                  </a:lnTo>
                  <a:lnTo>
                    <a:pt x="0" y="627896"/>
                  </a:lnTo>
                  <a:close/>
                </a:path>
              </a:pathLst>
            </a:custGeom>
            <a:blipFill>
              <a:blip r:embed="rId2"/>
              <a:stretch>
                <a:fillRect l="0" t="-21597" r="0" b="-21597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7" id="7"/>
          <p:cNvSpPr/>
          <p:nvPr/>
        </p:nvSpPr>
        <p:spPr>
          <a:xfrm>
            <a:off x="1653922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209675"/>
            <a:ext cx="5661742" cy="104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7"/>
              </a:lnSpc>
            </a:pPr>
            <a:r>
              <a:rPr lang="en-US" sz="8049" spc="-410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1952" y="2647376"/>
            <a:ext cx="7187090" cy="759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5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Zudio is one of India’s fastest-growing value fashion brands, launched by Trent Ltd (Tata Group). </a:t>
            </a:r>
          </a:p>
          <a:p>
            <a:pPr algn="l">
              <a:lnSpc>
                <a:spcPts val="3219"/>
              </a:lnSpc>
            </a:pP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5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It caters to young, trend-conscious consumers by offering affordable, stylish, and fast-moving fashion across apparel, footwear, and accessories.</a:t>
            </a:r>
          </a:p>
          <a:p>
            <a:pPr algn="l">
              <a:lnSpc>
                <a:spcPts val="3219"/>
              </a:lnSpc>
            </a:pP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5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With a rapidly expanding retail presence, Zudio has grown to 545+ stores across 164 cities (as of FY24) and continues to dominate the fast-fashion segment.</a:t>
            </a:r>
          </a:p>
          <a:p>
            <a:pPr algn="l">
              <a:lnSpc>
                <a:spcPts val="3219"/>
              </a:lnSpc>
            </a:pP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25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 Unlike traditional retailers, Zudio operates on a private-label model, ensuring a faster design-to-shelf cycle, competitive pricing, and higher margins.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05562" y="474431"/>
            <a:ext cx="5742673" cy="247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2828" spc="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✅</a:t>
            </a:r>
            <a:r>
              <a:rPr lang="en-US" sz="2828" spc="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Ultra-Affordable Pricing 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2828" spc="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✅ Fashion-Forward Offerin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2828" spc="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✅ Store Expansion 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2828" spc="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✅ Private Label Strategy 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2828" spc="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✅ Diverse Product Range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10586"/>
            <a:ext cx="9658350" cy="11200609"/>
            <a:chOff x="0" y="0"/>
            <a:chExt cx="2543763" cy="294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3763" cy="2949955"/>
            </a:xfrm>
            <a:custGeom>
              <a:avLst/>
              <a:gdLst/>
              <a:ahLst/>
              <a:cxnLst/>
              <a:rect r="r" b="b" t="t" l="l"/>
              <a:pathLst>
                <a:path h="2949955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949955"/>
                  </a:lnTo>
                  <a:lnTo>
                    <a:pt x="0" y="2949955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3763" cy="2988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99864" y="-305170"/>
            <a:ext cx="8643604" cy="10804505"/>
          </a:xfrm>
          <a:custGeom>
            <a:avLst/>
            <a:gdLst/>
            <a:ahLst/>
            <a:cxnLst/>
            <a:rect r="r" b="b" t="t" l="l"/>
            <a:pathLst>
              <a:path h="10804505" w="8643604">
                <a:moveTo>
                  <a:pt x="0" y="0"/>
                </a:moveTo>
                <a:lnTo>
                  <a:pt x="8643604" y="0"/>
                </a:lnTo>
                <a:lnTo>
                  <a:pt x="8643604" y="10804504"/>
                </a:lnTo>
                <a:lnTo>
                  <a:pt x="0" y="1080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1111" y="1386461"/>
            <a:ext cx="7812920" cy="691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 spc="31" b="true">
                <a:solidFill>
                  <a:srgbClr val="E7E7E7"/>
                </a:solidFill>
                <a:latin typeface="Inter Bold"/>
                <a:ea typeface="Inter Bold"/>
                <a:cs typeface="Inter Bold"/>
                <a:sym typeface="Inter Bold"/>
              </a:rPr>
              <a:t>. Product &amp; Brand Innovation:</a:t>
            </a:r>
          </a:p>
          <a:p>
            <a:pPr algn="l" marL="612091" indent="-306046" lvl="1">
              <a:lnSpc>
                <a:spcPts val="3969"/>
              </a:lnSpc>
              <a:buFont typeface="Arial"/>
              <a:buChar char="•"/>
            </a:pPr>
            <a:r>
              <a:rPr lang="en-US" sz="2835" spc="31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Launch eco-friendly fashion to attract sustainability-conscious consumers.</a:t>
            </a:r>
          </a:p>
          <a:p>
            <a:pPr algn="l" marL="612091" indent="-306046" lvl="1">
              <a:lnSpc>
                <a:spcPts val="3969"/>
              </a:lnSpc>
              <a:buFont typeface="Arial"/>
              <a:buChar char="•"/>
            </a:pPr>
            <a:r>
              <a:rPr lang="en-US" sz="2835" spc="31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Grow Zudio Beauty &amp; Accessories segment.</a:t>
            </a:r>
          </a:p>
          <a:p>
            <a:pPr algn="l" marL="612091" indent="-306046" lvl="1">
              <a:lnSpc>
                <a:spcPts val="3969"/>
              </a:lnSpc>
              <a:buFont typeface="Arial"/>
              <a:buChar char="•"/>
            </a:pPr>
            <a:r>
              <a:rPr lang="en-US" sz="2835" spc="31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Collaborate with influencers for limited-edition drops.</a:t>
            </a:r>
          </a:p>
          <a:p>
            <a:pPr algn="l">
              <a:lnSpc>
                <a:spcPts val="3969"/>
              </a:lnSpc>
            </a:pPr>
          </a:p>
          <a:p>
            <a:pPr algn="l">
              <a:lnSpc>
                <a:spcPts val="3969"/>
              </a:lnSpc>
            </a:pPr>
            <a:r>
              <a:rPr lang="en-US" sz="2835" spc="31" b="true">
                <a:solidFill>
                  <a:srgbClr val="E7E7E7"/>
                </a:solidFill>
                <a:latin typeface="Inter Bold"/>
                <a:ea typeface="Inter Bold"/>
                <a:cs typeface="Inter Bold"/>
                <a:sym typeface="Inter Bold"/>
              </a:rPr>
              <a:t>3. Customer Experience &amp; Loyalty:</a:t>
            </a:r>
          </a:p>
          <a:p>
            <a:pPr algn="l" marL="612091" indent="-306046" lvl="1">
              <a:lnSpc>
                <a:spcPts val="3969"/>
              </a:lnSpc>
              <a:buFont typeface="Arial"/>
              <a:buChar char="•"/>
            </a:pPr>
            <a:r>
              <a:rPr lang="en-US" sz="2835" spc="31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Implement a loyalty program to increase repeat purchases.</a:t>
            </a:r>
          </a:p>
          <a:p>
            <a:pPr algn="l" marL="612091" indent="-306046" lvl="1">
              <a:lnSpc>
                <a:spcPts val="3969"/>
              </a:lnSpc>
              <a:buFont typeface="Arial"/>
              <a:buChar char="•"/>
            </a:pPr>
            <a:r>
              <a:rPr lang="en-US" sz="2835" spc="31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Introduce tech-driven shopping experiences (e.g., virtual try-ons).</a:t>
            </a:r>
          </a:p>
          <a:p>
            <a:pPr algn="l">
              <a:lnSpc>
                <a:spcPts val="39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4723" y="-436772"/>
            <a:ext cx="10927627" cy="11005265"/>
            <a:chOff x="0" y="0"/>
            <a:chExt cx="2878058" cy="2898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8058" cy="2898506"/>
            </a:xfrm>
            <a:custGeom>
              <a:avLst/>
              <a:gdLst/>
              <a:ahLst/>
              <a:cxnLst/>
              <a:rect r="r" b="b" t="t" l="l"/>
              <a:pathLst>
                <a:path h="2898506" w="2878058">
                  <a:moveTo>
                    <a:pt x="0" y="0"/>
                  </a:moveTo>
                  <a:lnTo>
                    <a:pt x="2878058" y="0"/>
                  </a:lnTo>
                  <a:lnTo>
                    <a:pt x="2878058" y="2898506"/>
                  </a:lnTo>
                  <a:lnTo>
                    <a:pt x="0" y="2898506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78058" cy="2936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98924" y="-160211"/>
            <a:ext cx="7430209" cy="13975314"/>
          </a:xfrm>
          <a:custGeom>
            <a:avLst/>
            <a:gdLst/>
            <a:ahLst/>
            <a:cxnLst/>
            <a:rect r="r" b="b" t="t" l="l"/>
            <a:pathLst>
              <a:path h="13975314" w="7430209">
                <a:moveTo>
                  <a:pt x="0" y="0"/>
                </a:moveTo>
                <a:lnTo>
                  <a:pt x="7430208" y="0"/>
                </a:lnTo>
                <a:lnTo>
                  <a:pt x="7430208" y="13975314"/>
                </a:lnTo>
                <a:lnTo>
                  <a:pt x="0" y="1397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3405" y="3713918"/>
            <a:ext cx="4699479" cy="313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74"/>
              </a:lnSpc>
              <a:spcBef>
                <a:spcPct val="0"/>
              </a:spcBef>
            </a:pPr>
            <a:r>
              <a:rPr lang="en-US" sz="12448" spc="-634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7259300" y="-1034565"/>
            <a:ext cx="0" cy="132475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1236" y="0"/>
            <a:ext cx="8866764" cy="10287000"/>
            <a:chOff x="0" y="0"/>
            <a:chExt cx="23352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52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35280">
                  <a:moveTo>
                    <a:pt x="0" y="0"/>
                  </a:moveTo>
                  <a:lnTo>
                    <a:pt x="2335280" y="0"/>
                  </a:lnTo>
                  <a:lnTo>
                    <a:pt x="23352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3528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249775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8670" y="4541596"/>
            <a:ext cx="8151787" cy="5126079"/>
          </a:xfrm>
          <a:custGeom>
            <a:avLst/>
            <a:gdLst/>
            <a:ahLst/>
            <a:cxnLst/>
            <a:rect r="r" b="b" t="t" l="l"/>
            <a:pathLst>
              <a:path h="5126079" w="8151787">
                <a:moveTo>
                  <a:pt x="0" y="0"/>
                </a:moveTo>
                <a:lnTo>
                  <a:pt x="8151787" y="0"/>
                </a:lnTo>
                <a:lnTo>
                  <a:pt x="8151787" y="5126079"/>
                </a:lnTo>
                <a:lnTo>
                  <a:pt x="0" y="512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8135"/>
            <a:ext cx="6176113" cy="302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7"/>
              </a:lnSpc>
            </a:pPr>
            <a:r>
              <a:rPr lang="en-US" sz="8049" spc="-410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Revenue and Profit Growth</a:t>
            </a:r>
          </a:p>
          <a:p>
            <a:pPr algn="l">
              <a:lnSpc>
                <a:spcPts val="7807"/>
              </a:lnSpc>
            </a:pPr>
            <a:r>
              <a:rPr lang="en-US" sz="8049" spc="-410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(FY20-24)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1236" y="710010"/>
            <a:ext cx="7138236" cy="890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 spc="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The blue line represents revenue, while the green dashed line represents net profit.</a:t>
            </a:r>
          </a:p>
          <a:p>
            <a:pPr algn="just">
              <a:lnSpc>
                <a:spcPts val="3919"/>
              </a:lnSpc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</a:t>
            </a:r>
            <a:r>
              <a:rPr lang="en-US" sz="2799" spc="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udio's revenue has shown consistent and significant growth over the five years.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FY20, revenue was approximately INR 50,000 million and steadily increased to around INR 120,000 million by FY24.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FY20 to FY22, net profit steadily increased, reflecting operational efficiency or better cost management.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99155" y="0"/>
            <a:ext cx="9488845" cy="10287000"/>
            <a:chOff x="0" y="0"/>
            <a:chExt cx="249912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912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99120">
                  <a:moveTo>
                    <a:pt x="0" y="0"/>
                  </a:moveTo>
                  <a:lnTo>
                    <a:pt x="2499120" y="0"/>
                  </a:lnTo>
                  <a:lnTo>
                    <a:pt x="24991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9912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22040" y="3258871"/>
            <a:ext cx="9465960" cy="3249834"/>
          </a:xfrm>
          <a:custGeom>
            <a:avLst/>
            <a:gdLst/>
            <a:ahLst/>
            <a:cxnLst/>
            <a:rect r="r" b="b" t="t" l="l"/>
            <a:pathLst>
              <a:path h="3249834" w="9465960">
                <a:moveTo>
                  <a:pt x="0" y="0"/>
                </a:moveTo>
                <a:lnTo>
                  <a:pt x="9465960" y="0"/>
                </a:lnTo>
                <a:lnTo>
                  <a:pt x="9465960" y="3249834"/>
                </a:lnTo>
                <a:lnTo>
                  <a:pt x="0" y="324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8579" y="307975"/>
            <a:ext cx="7138236" cy="1045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29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However, there was a dip in net profit in FY23 despite revenue growth, suggesting increased costs, reduced margins, or external challenges.</a:t>
            </a:r>
          </a:p>
          <a:p>
            <a:pPr algn="l">
              <a:lnSpc>
                <a:spcPts val="3779"/>
              </a:lnSpc>
            </a:pP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29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In FY24, net profit surged dramatically to approximately INR 14,000 million, aligning with the steep rise in revenue. This indicates improved profitability and operational efficiency.</a:t>
            </a:r>
          </a:p>
          <a:p>
            <a:pPr algn="l">
              <a:lnSpc>
                <a:spcPts val="3779"/>
              </a:lnSpc>
            </a:pP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29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The divergence between revenue and profit trends in FY23 suggests that while sales were growing, profitability faced temporary setbacks.</a:t>
            </a:r>
          </a:p>
          <a:p>
            <a:pPr algn="l">
              <a:lnSpc>
                <a:spcPts val="3779"/>
              </a:lnSpc>
            </a:pP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29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The sharp recovery in FY24 highlights successful cost control measures or higher-margin products/services contributing to profitability.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6064" y="0"/>
            <a:ext cx="10511936" cy="10287000"/>
            <a:chOff x="0" y="0"/>
            <a:chExt cx="27685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85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68576">
                  <a:moveTo>
                    <a:pt x="0" y="0"/>
                  </a:moveTo>
                  <a:lnTo>
                    <a:pt x="2768576" y="0"/>
                  </a:lnTo>
                  <a:lnTo>
                    <a:pt x="27685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8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371684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7776064" y="5133975"/>
            <a:ext cx="9605145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3500" y="5318554"/>
            <a:ext cx="7135652" cy="4435676"/>
          </a:xfrm>
          <a:custGeom>
            <a:avLst/>
            <a:gdLst/>
            <a:ahLst/>
            <a:cxnLst/>
            <a:rect r="r" b="b" t="t" l="l"/>
            <a:pathLst>
              <a:path h="4435676" w="7135652">
                <a:moveTo>
                  <a:pt x="0" y="0"/>
                </a:moveTo>
                <a:lnTo>
                  <a:pt x="7135652" y="0"/>
                </a:lnTo>
                <a:lnTo>
                  <a:pt x="7135652" y="4435676"/>
                </a:lnTo>
                <a:lnTo>
                  <a:pt x="0" y="443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2362" y="1028700"/>
            <a:ext cx="9266938" cy="3968480"/>
          </a:xfrm>
          <a:custGeom>
            <a:avLst/>
            <a:gdLst/>
            <a:ahLst/>
            <a:cxnLst/>
            <a:rect r="r" b="b" t="t" l="l"/>
            <a:pathLst>
              <a:path h="3968480" w="9266938">
                <a:moveTo>
                  <a:pt x="0" y="0"/>
                </a:moveTo>
                <a:lnTo>
                  <a:pt x="9266938" y="0"/>
                </a:lnTo>
                <a:lnTo>
                  <a:pt x="9266938" y="3968480"/>
                </a:lnTo>
                <a:lnTo>
                  <a:pt x="0" y="396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38610"/>
            <a:ext cx="4893622" cy="378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9"/>
              </a:lnSpc>
              <a:spcBef>
                <a:spcPct val="0"/>
              </a:spcBef>
            </a:pPr>
            <a:r>
              <a:rPr lang="en-US" sz="7649" spc="-390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Revenue and Profit Growth</a:t>
            </a:r>
          </a:p>
          <a:p>
            <a:pPr algn="l" marL="0" indent="0" lvl="0">
              <a:lnSpc>
                <a:spcPts val="7419"/>
              </a:lnSpc>
              <a:spcBef>
                <a:spcPct val="0"/>
              </a:spcBef>
            </a:pPr>
            <a:r>
              <a:rPr lang="en-US" sz="7649" spc="-390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(FY23-27)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2362" y="5270929"/>
            <a:ext cx="9266938" cy="428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554" indent="-241277" lvl="1">
              <a:lnSpc>
                <a:spcPts val="3129"/>
              </a:lnSpc>
              <a:buFont typeface="Arial"/>
              <a:buChar char="•"/>
            </a:pPr>
            <a:r>
              <a:rPr lang="en-US" b="true" sz="2235" spc="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Revenue CAGR* of 27% (FY24-FY27)</a:t>
            </a:r>
            <a:r>
              <a:rPr lang="en-US" sz="2235" spc="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outpacing the broader apparel market.</a:t>
            </a:r>
          </a:p>
          <a:p>
            <a:pPr algn="l">
              <a:lnSpc>
                <a:spcPts val="3129"/>
              </a:lnSpc>
            </a:pPr>
          </a:p>
          <a:p>
            <a:pPr algn="l" marL="482554" indent="-241277" lvl="1">
              <a:lnSpc>
                <a:spcPts val="3129"/>
              </a:lnSpc>
              <a:buFont typeface="Arial"/>
              <a:buChar char="•"/>
            </a:pPr>
            <a:r>
              <a:rPr lang="en-US" sz="2235" spc="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EBITDA** margin improves from</a:t>
            </a:r>
            <a:r>
              <a:rPr lang="en-US" b="true" sz="2235" spc="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13% in FY23 to 16% in FY27.</a:t>
            </a:r>
          </a:p>
          <a:p>
            <a:pPr algn="l">
              <a:lnSpc>
                <a:spcPts val="3129"/>
              </a:lnSpc>
            </a:pPr>
          </a:p>
          <a:p>
            <a:pPr algn="l" marL="482554" indent="-241277" lvl="1">
              <a:lnSpc>
                <a:spcPts val="3129"/>
              </a:lnSpc>
              <a:buFont typeface="Arial"/>
              <a:buChar char="•"/>
            </a:pPr>
            <a:r>
              <a:rPr lang="en-US" sz="2235" spc="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Net profit growing a</a:t>
            </a:r>
            <a:r>
              <a:rPr lang="en-US" sz="2235" spc="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</a:t>
            </a:r>
            <a:r>
              <a:rPr lang="en-US" b="true" sz="2235" spc="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38% CAGR,</a:t>
            </a:r>
            <a:r>
              <a:rPr lang="en-US" sz="2235" spc="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indicating strong operational efficiency.</a:t>
            </a:r>
          </a:p>
          <a:p>
            <a:pPr algn="l">
              <a:lnSpc>
                <a:spcPts val="3129"/>
              </a:lnSpc>
            </a:pPr>
          </a:p>
          <a:p>
            <a:pPr algn="l" marL="482554" indent="-241277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 spc="2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Zudio accounts for a significant portion of Trent’s revenue growth, contributing to its rapid valuation increase.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92362" y="9440718"/>
            <a:ext cx="386278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i="true" spc="17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*CAGR-Compound Annual Growth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2362" y="9716130"/>
            <a:ext cx="926693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i="true" spc="17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**EBITDA-Earnings Before Interest, Taxes, Depreciation, and Amortization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39229" y="0"/>
            <a:ext cx="1748771" cy="10287000"/>
            <a:chOff x="0" y="0"/>
            <a:chExt cx="4605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5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60582">
                  <a:moveTo>
                    <a:pt x="0" y="0"/>
                  </a:moveTo>
                  <a:lnTo>
                    <a:pt x="460582" y="0"/>
                  </a:lnTo>
                  <a:lnTo>
                    <a:pt x="4605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058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53922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497935" y="0"/>
            <a:ext cx="7055779" cy="10287000"/>
            <a:chOff x="0" y="0"/>
            <a:chExt cx="1015261" cy="14802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5261" cy="1480204"/>
            </a:xfrm>
            <a:custGeom>
              <a:avLst/>
              <a:gdLst/>
              <a:ahLst/>
              <a:cxnLst/>
              <a:rect r="r" b="b" t="t" l="l"/>
              <a:pathLst>
                <a:path h="1480204" w="1015261">
                  <a:moveTo>
                    <a:pt x="0" y="0"/>
                  </a:moveTo>
                  <a:lnTo>
                    <a:pt x="1015261" y="0"/>
                  </a:lnTo>
                  <a:lnTo>
                    <a:pt x="1015261" y="1480204"/>
                  </a:lnTo>
                  <a:lnTo>
                    <a:pt x="0" y="1480204"/>
                  </a:lnTo>
                  <a:close/>
                </a:path>
              </a:pathLst>
            </a:custGeom>
            <a:blipFill>
              <a:blip r:embed="rId2"/>
              <a:stretch>
                <a:fillRect l="-8318" t="0" r="-8318" b="0"/>
              </a:stretch>
            </a:blipFill>
            <a:ln w="19050" cap="sq">
              <a:solidFill>
                <a:srgbClr val="E7E7E7"/>
              </a:solidFill>
              <a:prstDash val="solid"/>
              <a:miter/>
            </a:ln>
          </p:spPr>
        </p:sp>
      </p:grpSp>
      <p:sp>
        <p:nvSpPr>
          <p:cNvPr name="AutoShape 8" id="8"/>
          <p:cNvSpPr/>
          <p:nvPr/>
        </p:nvSpPr>
        <p:spPr>
          <a:xfrm>
            <a:off x="16563239" y="-43372"/>
            <a:ext cx="0" cy="1033037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98579" y="1393847"/>
            <a:ext cx="7375316" cy="782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 spc="32">
                <a:solidFill>
                  <a:srgbClr val="E7E7E7"/>
                </a:solidFill>
                <a:latin typeface="Inter Bold"/>
                <a:ea typeface="Inter Bold"/>
                <a:cs typeface="Inter Bold"/>
                <a:sym typeface="Inter Bold"/>
              </a:rPr>
              <a:t>Net profit drop in FY23 was due to:</a:t>
            </a:r>
          </a:p>
          <a:p>
            <a:pPr algn="just">
              <a:lnSpc>
                <a:spcPts val="4199"/>
              </a:lnSpc>
            </a:pP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 spc="32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Increased store expansion costs, leading to higher capital expenditures.</a:t>
            </a:r>
          </a:p>
          <a:p>
            <a:pPr algn="just">
              <a:lnSpc>
                <a:spcPts val="4199"/>
              </a:lnSpc>
            </a:pP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 spc="32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Rising input costs, including inflation and supply chain disruptions.</a:t>
            </a:r>
          </a:p>
          <a:p>
            <a:pPr algn="just">
              <a:lnSpc>
                <a:spcPts val="4199"/>
              </a:lnSpc>
            </a:pP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 spc="32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Investment in new segments, such as Zudio Beauty and accessories.</a:t>
            </a:r>
          </a:p>
          <a:p>
            <a:pPr algn="just">
              <a:lnSpc>
                <a:spcPts val="4199"/>
              </a:lnSpc>
            </a:pPr>
          </a:p>
          <a:p>
            <a:pPr algn="just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 spc="32">
                <a:solidFill>
                  <a:srgbClr val="E7E7E7"/>
                </a:solidFill>
                <a:latin typeface="Inter"/>
                <a:ea typeface="Inter"/>
                <a:cs typeface="Inter"/>
                <a:sym typeface="Inter"/>
              </a:rPr>
              <a:t>Higher employee &amp; marketing costs to support aggressive growth.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245" y="0"/>
            <a:ext cx="11139755" cy="10287000"/>
            <a:chOff x="0" y="0"/>
            <a:chExt cx="293392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392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33927">
                  <a:moveTo>
                    <a:pt x="0" y="0"/>
                  </a:moveTo>
                  <a:lnTo>
                    <a:pt x="2933927" y="0"/>
                  </a:lnTo>
                  <a:lnTo>
                    <a:pt x="29339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392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57868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536554" y="809628"/>
            <a:ext cx="9336879" cy="2149728"/>
          </a:xfrm>
          <a:custGeom>
            <a:avLst/>
            <a:gdLst/>
            <a:ahLst/>
            <a:cxnLst/>
            <a:rect r="r" b="b" t="t" l="l"/>
            <a:pathLst>
              <a:path h="2149728" w="9336879">
                <a:moveTo>
                  <a:pt x="0" y="0"/>
                </a:moveTo>
                <a:lnTo>
                  <a:pt x="9336879" y="0"/>
                </a:lnTo>
                <a:lnTo>
                  <a:pt x="9336879" y="2149728"/>
                </a:lnTo>
                <a:lnTo>
                  <a:pt x="0" y="214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2464" y="5473377"/>
            <a:ext cx="5899893" cy="4000278"/>
          </a:xfrm>
          <a:custGeom>
            <a:avLst/>
            <a:gdLst/>
            <a:ahLst/>
            <a:cxnLst/>
            <a:rect r="r" b="b" t="t" l="l"/>
            <a:pathLst>
              <a:path h="4000278" w="5899893">
                <a:moveTo>
                  <a:pt x="0" y="0"/>
                </a:moveTo>
                <a:lnTo>
                  <a:pt x="5899892" y="0"/>
                </a:lnTo>
                <a:lnTo>
                  <a:pt x="5899892" y="4000277"/>
                </a:lnTo>
                <a:lnTo>
                  <a:pt x="0" y="4000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5269" y="737442"/>
            <a:ext cx="3736396" cy="40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3"/>
              </a:lnSpc>
              <a:spcBef>
                <a:spcPct val="0"/>
              </a:spcBef>
            </a:pPr>
            <a:r>
              <a:rPr lang="en-US" sz="6549" spc="-334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Zudio’s Store Expansion &amp; Market Share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6554" y="3443751"/>
            <a:ext cx="9722746" cy="658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Zudio grew from 16 stores in FY17 to 545 stores in FY24.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his represents a remarkable CAGR of 65.5%, indicating aggressive expansion during this period.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 number of stores is projected to reach approximately 800+ by FY27.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CAGR for this period is expected to moderate to 18%, suggesting a shift from rapid expansion to more measured growth.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From FY17 to FY27E, Zudio is on track to achieve significant scale, growing its store count by 50 times over a decade.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Expansion is focused on Tier I &amp; II cities.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Aggressive penetration in non-metro cities presents a huge untapped opportunity.</a:t>
            </a:r>
          </a:p>
          <a:p>
            <a:pPr algn="l">
              <a:lnSpc>
                <a:spcPts val="2258"/>
              </a:lnSpc>
            </a:pPr>
          </a:p>
          <a:p>
            <a:pPr algn="l" marL="502746" indent="-251373" lvl="1">
              <a:lnSpc>
                <a:spcPts val="2258"/>
              </a:lnSpc>
              <a:buFont typeface="Arial"/>
              <a:buChar char="•"/>
            </a:pPr>
            <a:r>
              <a:rPr lang="en-US" sz="2328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Zudio’s per-store revenue is significantly higher than industry averages, showcasing strong operational efficiency.</a:t>
            </a:r>
          </a:p>
          <a:p>
            <a:pPr algn="l">
              <a:lnSpc>
                <a:spcPts val="225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9311" y="0"/>
            <a:ext cx="9368689" cy="10287000"/>
            <a:chOff x="0" y="0"/>
            <a:chExt cx="24674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4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67474">
                  <a:moveTo>
                    <a:pt x="0" y="0"/>
                  </a:moveTo>
                  <a:lnTo>
                    <a:pt x="2467474" y="0"/>
                  </a:lnTo>
                  <a:lnTo>
                    <a:pt x="24674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747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12630" y="0"/>
            <a:ext cx="8145648" cy="10287000"/>
            <a:chOff x="0" y="0"/>
            <a:chExt cx="741110" cy="935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110" cy="935935"/>
            </a:xfrm>
            <a:custGeom>
              <a:avLst/>
              <a:gdLst/>
              <a:ahLst/>
              <a:cxnLst/>
              <a:rect r="r" b="b" t="t" l="l"/>
              <a:pathLst>
                <a:path h="935935" w="741110">
                  <a:moveTo>
                    <a:pt x="0" y="0"/>
                  </a:moveTo>
                  <a:lnTo>
                    <a:pt x="741110" y="0"/>
                  </a:lnTo>
                  <a:lnTo>
                    <a:pt x="741110" y="935935"/>
                  </a:lnTo>
                  <a:lnTo>
                    <a:pt x="0" y="935935"/>
                  </a:lnTo>
                  <a:close/>
                </a:path>
              </a:pathLst>
            </a:custGeom>
            <a:blipFill>
              <a:blip r:embed="rId2"/>
              <a:stretch>
                <a:fillRect l="0" t="-20471" r="0" b="-20471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6539229" y="0"/>
            <a:ext cx="0" cy="102870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37652" y="1047750"/>
            <a:ext cx="7505961" cy="714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3200" spc="-163" b="true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Trends:</a:t>
            </a:r>
          </a:p>
          <a:p>
            <a:pPr algn="l">
              <a:lnSpc>
                <a:spcPts val="2964"/>
              </a:lnSpc>
            </a:pPr>
          </a:p>
          <a:p>
            <a:pPr algn="l" marL="561344" indent="-280672" lvl="1">
              <a:lnSpc>
                <a:spcPts val="2964"/>
              </a:lnSpc>
              <a:buFont typeface="Arial"/>
              <a:buChar char="•"/>
            </a:pPr>
            <a:r>
              <a:rPr lang="en-US" b="true" sz="2600" spc="-132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Initial Aggressive Scaling:</a:t>
            </a:r>
            <a:r>
              <a:rPr lang="en-US" sz="2600" spc="-132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00" spc="-132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The high CAGR of 65.5% between FY17 and FY24 reflects Zudio's focus on capturing market share quickly, likely driven by increasing demand for affordable fashion.</a:t>
            </a:r>
          </a:p>
          <a:p>
            <a:pPr algn="l">
              <a:lnSpc>
                <a:spcPts val="2964"/>
              </a:lnSpc>
            </a:pPr>
          </a:p>
          <a:p>
            <a:pPr algn="l" marL="561344" indent="-280672" lvl="1">
              <a:lnSpc>
                <a:spcPts val="2964"/>
              </a:lnSpc>
              <a:buFont typeface="Arial"/>
              <a:buChar char="•"/>
            </a:pPr>
            <a:r>
              <a:rPr lang="en-US" b="true" sz="2600" spc="-132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Saturation and Consolidation:</a:t>
            </a:r>
            <a:r>
              <a:rPr lang="en-US" sz="2600" spc="-132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 The lower CAGR of 18% from FY24 to FY27E may indicate market saturation or a strategic focus on optimizing operations and profitability rather than sheer expansion.</a:t>
            </a:r>
          </a:p>
          <a:p>
            <a:pPr algn="l">
              <a:lnSpc>
                <a:spcPts val="2964"/>
              </a:lnSpc>
            </a:pPr>
          </a:p>
          <a:p>
            <a:pPr algn="l" marL="561344" indent="-280672" lvl="1">
              <a:lnSpc>
                <a:spcPts val="2964"/>
              </a:lnSpc>
              <a:buFont typeface="Arial"/>
              <a:buChar char="•"/>
            </a:pPr>
            <a:r>
              <a:rPr lang="en-US" b="true" sz="2600" spc="-132">
                <a:solidFill>
                  <a:srgbClr val="E7E7E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Positioning: </a:t>
            </a:r>
            <a:r>
              <a:rPr lang="en-US" sz="2600" spc="-132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The consistent growth trajectory underscores Zudio's success in establishing itself as a key player in the value fashion retail segment.</a:t>
            </a:r>
          </a:p>
          <a:p>
            <a:pPr algn="l">
              <a:lnSpc>
                <a:spcPts val="296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8887" y="-342329"/>
            <a:ext cx="23871737" cy="10899972"/>
            <a:chOff x="0" y="0"/>
            <a:chExt cx="6287207" cy="2870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87207" cy="2870775"/>
            </a:xfrm>
            <a:custGeom>
              <a:avLst/>
              <a:gdLst/>
              <a:ahLst/>
              <a:cxnLst/>
              <a:rect r="r" b="b" t="t" l="l"/>
              <a:pathLst>
                <a:path h="2870775" w="6287207">
                  <a:moveTo>
                    <a:pt x="16540" y="0"/>
                  </a:moveTo>
                  <a:lnTo>
                    <a:pt x="6270666" y="0"/>
                  </a:lnTo>
                  <a:cubicBezTo>
                    <a:pt x="6279801" y="0"/>
                    <a:pt x="6287207" y="7405"/>
                    <a:pt x="6287207" y="16540"/>
                  </a:cubicBezTo>
                  <a:lnTo>
                    <a:pt x="6287207" y="2854235"/>
                  </a:lnTo>
                  <a:cubicBezTo>
                    <a:pt x="6287207" y="2858621"/>
                    <a:pt x="6285464" y="2862828"/>
                    <a:pt x="6282362" y="2865930"/>
                  </a:cubicBezTo>
                  <a:cubicBezTo>
                    <a:pt x="6279260" y="2869032"/>
                    <a:pt x="6275053" y="2870775"/>
                    <a:pt x="6270666" y="2870775"/>
                  </a:cubicBezTo>
                  <a:lnTo>
                    <a:pt x="16540" y="2870775"/>
                  </a:lnTo>
                  <a:cubicBezTo>
                    <a:pt x="12153" y="2870775"/>
                    <a:pt x="7946" y="2869032"/>
                    <a:pt x="4844" y="2865930"/>
                  </a:cubicBezTo>
                  <a:cubicBezTo>
                    <a:pt x="1743" y="2862828"/>
                    <a:pt x="0" y="2858621"/>
                    <a:pt x="0" y="2854235"/>
                  </a:cubicBezTo>
                  <a:lnTo>
                    <a:pt x="0" y="16540"/>
                  </a:lnTo>
                  <a:cubicBezTo>
                    <a:pt x="0" y="12153"/>
                    <a:pt x="1743" y="7946"/>
                    <a:pt x="4844" y="4844"/>
                  </a:cubicBezTo>
                  <a:cubicBezTo>
                    <a:pt x="7946" y="1743"/>
                    <a:pt x="12153" y="0"/>
                    <a:pt x="165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87207" cy="29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2070" y="-2098658"/>
            <a:ext cx="10075930" cy="14376787"/>
            <a:chOff x="0" y="0"/>
            <a:chExt cx="2653743" cy="37864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3743" cy="3786479"/>
            </a:xfrm>
            <a:custGeom>
              <a:avLst/>
              <a:gdLst/>
              <a:ahLst/>
              <a:cxnLst/>
              <a:rect r="r" b="b" t="t" l="l"/>
              <a:pathLst>
                <a:path h="3786479" w="2653743">
                  <a:moveTo>
                    <a:pt x="39186" y="0"/>
                  </a:moveTo>
                  <a:lnTo>
                    <a:pt x="2614557" y="0"/>
                  </a:lnTo>
                  <a:cubicBezTo>
                    <a:pt x="2624949" y="0"/>
                    <a:pt x="2634917" y="4129"/>
                    <a:pt x="2642265" y="11477"/>
                  </a:cubicBezTo>
                  <a:cubicBezTo>
                    <a:pt x="2649614" y="18826"/>
                    <a:pt x="2653743" y="28793"/>
                    <a:pt x="2653743" y="39186"/>
                  </a:cubicBezTo>
                  <a:lnTo>
                    <a:pt x="2653743" y="3747293"/>
                  </a:lnTo>
                  <a:cubicBezTo>
                    <a:pt x="2653743" y="3757685"/>
                    <a:pt x="2649614" y="3767653"/>
                    <a:pt x="2642265" y="3775002"/>
                  </a:cubicBezTo>
                  <a:cubicBezTo>
                    <a:pt x="2634917" y="3782351"/>
                    <a:pt x="2624949" y="3786479"/>
                    <a:pt x="2614557" y="3786479"/>
                  </a:cubicBezTo>
                  <a:lnTo>
                    <a:pt x="39186" y="3786479"/>
                  </a:lnTo>
                  <a:cubicBezTo>
                    <a:pt x="28793" y="3786479"/>
                    <a:pt x="18826" y="3782351"/>
                    <a:pt x="11477" y="3775002"/>
                  </a:cubicBezTo>
                  <a:cubicBezTo>
                    <a:pt x="4129" y="3767653"/>
                    <a:pt x="0" y="3757685"/>
                    <a:pt x="0" y="3747293"/>
                  </a:cubicBezTo>
                  <a:lnTo>
                    <a:pt x="0" y="39186"/>
                  </a:lnTo>
                  <a:cubicBezTo>
                    <a:pt x="0" y="28793"/>
                    <a:pt x="4129" y="18826"/>
                    <a:pt x="11477" y="11477"/>
                  </a:cubicBezTo>
                  <a:cubicBezTo>
                    <a:pt x="18826" y="4129"/>
                    <a:pt x="28793" y="0"/>
                    <a:pt x="39186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53743" cy="3824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6671124" y="-1776828"/>
            <a:ext cx="0" cy="131243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27325" y="4677050"/>
            <a:ext cx="6985391" cy="4702911"/>
          </a:xfrm>
          <a:custGeom>
            <a:avLst/>
            <a:gdLst/>
            <a:ahLst/>
            <a:cxnLst/>
            <a:rect r="r" b="b" t="t" l="l"/>
            <a:pathLst>
              <a:path h="4702911" w="6985391">
                <a:moveTo>
                  <a:pt x="0" y="0"/>
                </a:moveTo>
                <a:lnTo>
                  <a:pt x="6985391" y="0"/>
                </a:lnTo>
                <a:lnTo>
                  <a:pt x="6985391" y="4702911"/>
                </a:lnTo>
                <a:lnTo>
                  <a:pt x="0" y="470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27131" y="646273"/>
            <a:ext cx="7927481" cy="2696978"/>
          </a:xfrm>
          <a:custGeom>
            <a:avLst/>
            <a:gdLst/>
            <a:ahLst/>
            <a:cxnLst/>
            <a:rect r="r" b="b" t="t" l="l"/>
            <a:pathLst>
              <a:path h="2696978" w="7927481">
                <a:moveTo>
                  <a:pt x="0" y="0"/>
                </a:moveTo>
                <a:lnTo>
                  <a:pt x="7927481" y="0"/>
                </a:lnTo>
                <a:lnTo>
                  <a:pt x="7927481" y="2696978"/>
                </a:lnTo>
                <a:lnTo>
                  <a:pt x="0" y="269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10620" y="2026787"/>
            <a:ext cx="2861532" cy="85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3"/>
              </a:lnSpc>
              <a:spcBef>
                <a:spcPct val="0"/>
              </a:spcBef>
            </a:pPr>
            <a:r>
              <a:rPr lang="en-US" sz="508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Your 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4166" y="808198"/>
            <a:ext cx="5934441" cy="371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26"/>
              </a:lnSpc>
              <a:spcBef>
                <a:spcPct val="0"/>
              </a:spcBef>
            </a:pPr>
            <a:r>
              <a:rPr lang="en-US" sz="7449" spc="-379" strike="noStrike" u="none">
                <a:solidFill>
                  <a:srgbClr val="E7E7E7"/>
                </a:solidFill>
                <a:latin typeface="Open Sauce"/>
                <a:ea typeface="Open Sauce"/>
                <a:cs typeface="Open Sauce"/>
                <a:sym typeface="Open Sauce"/>
              </a:rPr>
              <a:t>Sales Distribution &amp; Consumer 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10618" y="3824915"/>
            <a:ext cx="8243993" cy="597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996" indent="-250498" lvl="1">
              <a:lnSpc>
                <a:spcPts val="2482"/>
              </a:lnSpc>
              <a:buFont typeface="Arial"/>
              <a:buChar char="•"/>
            </a:pPr>
            <a:r>
              <a:rPr lang="en-US" sz="2320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Maharashtra leads with 86 stores, accounting for 15.8% of the total.</a:t>
            </a:r>
          </a:p>
          <a:p>
            <a:pPr algn="l">
              <a:lnSpc>
                <a:spcPts val="2482"/>
              </a:lnSpc>
            </a:pPr>
          </a:p>
          <a:p>
            <a:pPr algn="l" marL="500996" indent="-250498" lvl="1">
              <a:lnSpc>
                <a:spcPts val="2482"/>
              </a:lnSpc>
              <a:buFont typeface="Arial"/>
              <a:buChar char="•"/>
            </a:pPr>
            <a:r>
              <a:rPr lang="en-US" sz="2320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Gujarat closely follows with 82 stores (15.0%).</a:t>
            </a:r>
          </a:p>
          <a:p>
            <a:pPr algn="l">
              <a:lnSpc>
                <a:spcPts val="2482"/>
              </a:lnSpc>
            </a:pPr>
          </a:p>
          <a:p>
            <a:pPr algn="l" marL="500996" indent="-250498" lvl="1">
              <a:lnSpc>
                <a:spcPts val="2482"/>
              </a:lnSpc>
              <a:buFont typeface="Arial"/>
              <a:buChar char="•"/>
            </a:pPr>
            <a:r>
              <a:rPr lang="en-US" sz="2320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Karnataka has 58 stores (10.6%), while Delhi has only 14 stores (2.5%).</a:t>
            </a:r>
          </a:p>
          <a:p>
            <a:pPr algn="l">
              <a:lnSpc>
                <a:spcPts val="2482"/>
              </a:lnSpc>
            </a:pPr>
          </a:p>
          <a:p>
            <a:pPr algn="l" marL="500996" indent="-250498" lvl="1">
              <a:lnSpc>
                <a:spcPts val="2482"/>
              </a:lnSpc>
              <a:buFont typeface="Arial"/>
              <a:buChar char="•"/>
            </a:pPr>
            <a:r>
              <a:rPr lang="en-US" sz="2320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majority of the stores (56.1%), i.e., 305 stores, fall under the "Others" category, indicating either a wide spread across smaller states or regions not explicitly listed.</a:t>
            </a:r>
          </a:p>
          <a:p>
            <a:pPr algn="l">
              <a:lnSpc>
                <a:spcPts val="2482"/>
              </a:lnSpc>
            </a:pPr>
          </a:p>
          <a:p>
            <a:pPr algn="l" marL="500996" indent="-250498" lvl="1">
              <a:lnSpc>
                <a:spcPts val="2482"/>
              </a:lnSpc>
              <a:buFont typeface="Arial"/>
              <a:buChar char="•"/>
            </a:pPr>
            <a:r>
              <a:rPr lang="en-US" sz="2320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Maharashtra and Gujarat are nearly equal in terms of store count and percentage, showing balanced representation.</a:t>
            </a:r>
          </a:p>
          <a:p>
            <a:pPr algn="l">
              <a:lnSpc>
                <a:spcPts val="2482"/>
              </a:lnSpc>
            </a:pPr>
          </a:p>
          <a:p>
            <a:pPr algn="l" marL="500996" indent="-250498" lvl="1">
              <a:lnSpc>
                <a:spcPts val="2482"/>
              </a:lnSpc>
              <a:buFont typeface="Arial"/>
              <a:buChar char="•"/>
            </a:pPr>
            <a:r>
              <a:rPr lang="en-US" sz="2320" spc="-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Delhi has significantly fewer stores compared to other states, contributing only 2.5% to the total.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DAGic86yyGs</dc:identifier>
  <dcterms:modified xsi:type="dcterms:W3CDTF">2011-08-01T06:04:30Z</dcterms:modified>
  <cp:revision>1</cp:revision>
  <dc:title>ZUDIO - A BUSINESS ANALYSIS</dc:title>
</cp:coreProperties>
</file>